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j0s9aeNLw/eVBQ0hrO1bGS1fOY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311700" y="593367"/>
            <a:ext cx="8520600" cy="8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g"/><Relationship Id="rId4" Type="http://schemas.openxmlformats.org/officeDocument/2006/relationships/image" Target="../media/image15.jpg"/><Relationship Id="rId9" Type="http://schemas.openxmlformats.org/officeDocument/2006/relationships/image" Target="../media/image19.jpg"/><Relationship Id="rId5" Type="http://schemas.openxmlformats.org/officeDocument/2006/relationships/image" Target="../media/image6.jpg"/><Relationship Id="rId6" Type="http://schemas.openxmlformats.org/officeDocument/2006/relationships/image" Target="../media/image30.jpg"/><Relationship Id="rId7" Type="http://schemas.openxmlformats.org/officeDocument/2006/relationships/image" Target="../media/image12.jpg"/><Relationship Id="rId8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6.jpg"/><Relationship Id="rId9" Type="http://schemas.openxmlformats.org/officeDocument/2006/relationships/image" Target="../media/image24.png"/><Relationship Id="rId5" Type="http://schemas.openxmlformats.org/officeDocument/2006/relationships/image" Target="../media/image5.jpg"/><Relationship Id="rId6" Type="http://schemas.openxmlformats.org/officeDocument/2006/relationships/image" Target="../media/image29.jpg"/><Relationship Id="rId7" Type="http://schemas.openxmlformats.org/officeDocument/2006/relationships/image" Target="../media/image9.jpg"/><Relationship Id="rId8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32.jpg"/><Relationship Id="rId5" Type="http://schemas.openxmlformats.org/officeDocument/2006/relationships/image" Target="../media/image17.jpg"/><Relationship Id="rId6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gipuzkoa.eus/eu/web/gazteria/hezkuntza-baliabideak/sexkuntza" TargetMode="External"/><Relationship Id="rId4" Type="http://schemas.openxmlformats.org/officeDocument/2006/relationships/hyperlink" Target="http://beldurbarik.org/eu" TargetMode="External"/><Relationship Id="rId5" Type="http://schemas.openxmlformats.org/officeDocument/2006/relationships/hyperlink" Target="https://www.emakunde.euskadi.eus/nahikoeu/-/informazioa/nahiko/" TargetMode="External"/><Relationship Id="rId6" Type="http://schemas.openxmlformats.org/officeDocument/2006/relationships/hyperlink" Target="https://drive.google.com/file/d/1TzTIvZVg9fcLSPsIeHRPEmjke7NKqkqW/view" TargetMode="External"/><Relationship Id="rId7" Type="http://schemas.openxmlformats.org/officeDocument/2006/relationships/hyperlink" Target="https://www.gazteaukera.euskadi.eus/gazteen-euskal-behatokia/-/albistea/2020/irakurketa-gida-sexu-heziketa-kalitatezko-harremanen-alde/" TargetMode="External"/><Relationship Id="rId8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Relationship Id="rId4" Type="http://schemas.openxmlformats.org/officeDocument/2006/relationships/image" Target="../media/image1.jpg"/><Relationship Id="rId5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hyperlink" Target="https://www.google.com/url?sa=t&amp;rct=j&amp;q=&amp;esrc=s&amp;source=web&amp;cd=&amp;ved=2ahUKEwi8hrfpwYX8AhW_UaQEHT5oC0UQFnoECAsQAQ&amp;url=https://www.steilas.eus/files/2015/05/Genero-eta-aniztasun-sexualerako-GIDA.-STEILAS.2015.pdf&amp;usg=AOvVaw2_eYgKgF3EjL2mGE8qnXI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571472" y="57148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Gure haur eta nerabeak nola hezi berdintasunean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1000099" y="3929066"/>
            <a:ext cx="6929487" cy="2012406"/>
            <a:chOff x="1000099" y="3929066"/>
            <a:chExt cx="6929487" cy="2012406"/>
          </a:xfrm>
        </p:grpSpPr>
        <p:pic>
          <p:nvPicPr>
            <p:cNvPr descr="Haurtzaro | Ikastolen Elkartea" id="94" name="Google Shape;9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0099" y="3929066"/>
              <a:ext cx="3121839" cy="192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ider2.jpeg" id="95" name="Google Shape;9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43570" y="3929066"/>
              <a:ext cx="1476990" cy="164305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96" name="Google Shape;96;p1"/>
            <p:cNvSpPr txBox="1"/>
            <p:nvPr/>
          </p:nvSpPr>
          <p:spPr>
            <a:xfrm>
              <a:off x="5214942" y="5572140"/>
              <a:ext cx="27146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Eider Goiburu Moreno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 txBox="1"/>
          <p:nvPr/>
        </p:nvSpPr>
        <p:spPr>
          <a:xfrm>
            <a:off x="785786" y="2357430"/>
            <a:ext cx="74295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 educar a nuestrxs hijxs en igualdad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 nuevo negocio del 'creador' de 'Jordi el niño polla': factura 3M€ y  compite con OnlyFans"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4857760"/>
            <a:ext cx="2514586" cy="1571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topapi, muy criticado por su último concurso - Yasss" id="164" name="Google Shape;1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0760" y="1928802"/>
            <a:ext cx="2428860" cy="1725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Eredu sinbolikoak: Erreferenteak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571472" y="1214422"/>
            <a:ext cx="7686700" cy="785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s-ES"/>
              <a:t>Modelos simbólicos: Referentes</a:t>
            </a:r>
            <a:endParaRPr/>
          </a:p>
        </p:txBody>
      </p:sp>
      <p:pic>
        <p:nvPicPr>
          <p:cNvPr descr="Getxo - Servicios - Agenda - Detalle" id="167" name="Google Shape;1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5074" y="4214818"/>
            <a:ext cx="2439458" cy="1900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raemon (Serie infantil) | SincroGuia TV" id="168" name="Google Shape;16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3108" y="2143116"/>
            <a:ext cx="2129132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descr="La Patrulla Canina - Juguetes, DVD, Mochilas y mucho más" id="169" name="Google Shape;169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La Patrulla Canina - Juguetes, DVD, Mochilas y mucho más" id="170" name="Google Shape;170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La Patrulla Canina - Juguetes, DVD, Mochilas y mucho más" id="171" name="Google Shape;171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La Patrulla Canina - Juguetes, DVD, Mochilas y mucho más" id="172" name="Google Shape;172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nuncian el reparto machista de la serie «La patrulla canina»" id="173" name="Google Shape;17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357562"/>
            <a:ext cx="2413017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descr="El Test de Bechdel mide el sexismo en el cine con 3 factores" id="174" name="Google Shape;174;p10"/>
          <p:cNvSpPr/>
          <p:nvPr/>
        </p:nvSpPr>
        <p:spPr>
          <a:xfrm>
            <a:off x="155575" y="-738188"/>
            <a:ext cx="2981325" cy="1543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El Test de Bechdel mide el sexismo en el cine con 3 factores" id="175" name="Google Shape;175;p10"/>
          <p:cNvSpPr/>
          <p:nvPr/>
        </p:nvSpPr>
        <p:spPr>
          <a:xfrm>
            <a:off x="155575" y="-738188"/>
            <a:ext cx="2981325" cy="1543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!azen (programa de televisión) - Wikipedia, la enciclopedia libre" id="176" name="Google Shape;17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6050" y="4785335"/>
            <a:ext cx="3170515" cy="2072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kira | Biografía | Historia | Carrera | Edad | Hijos | Vida amorosa con  Piqué | Medidas | Datos y más de la famosa cantante colombiana | Colombia |  España | Gerard Piqué | Tv | Música | | OFF-SIDE | DEPOR" id="177" name="Google Shape;177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3306" y="3071810"/>
            <a:ext cx="2766560" cy="17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00"/>
              <a:buFont typeface="Calibri"/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Bitartekariak</a:t>
            </a:r>
            <a:br>
              <a:rPr b="1" lang="es-ES">
                <a:latin typeface="Calibri"/>
                <a:ea typeface="Calibri"/>
                <a:cs typeface="Calibri"/>
                <a:sym typeface="Calibri"/>
              </a:rPr>
            </a:br>
            <a:r>
              <a:rPr i="1" lang="es-ES" sz="3600">
                <a:latin typeface="Calibri"/>
                <a:ea typeface="Calibri"/>
                <a:cs typeface="Calibri"/>
                <a:sym typeface="Calibri"/>
              </a:rPr>
              <a:t>Mediadores</a:t>
            </a:r>
            <a:endParaRPr i="1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 txBox="1"/>
          <p:nvPr>
            <p:ph idx="1" type="body"/>
          </p:nvPr>
        </p:nvSpPr>
        <p:spPr>
          <a:xfrm>
            <a:off x="3143240" y="2071678"/>
            <a:ext cx="2714644" cy="35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/>
              <a:t>Arropa 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/>
              <a:t>Jostailuak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/>
              <a:t>Liburuak, ipuinak, komikiak, telesailak…</a:t>
            </a:r>
            <a:endParaRPr/>
          </a:p>
        </p:txBody>
      </p:sp>
      <p:pic>
        <p:nvPicPr>
          <p:cNvPr descr="Ropa Infantil en Palmira - Vive Palmira"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1285860"/>
            <a:ext cx="2714644" cy="1725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ágenes de Juguetes - Descarga gratuita en Freepik" id="185" name="Google Shape;1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7884" y="3000372"/>
            <a:ext cx="2928958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Ropa para adolescentes - Inicio | Facebook" id="186" name="Google Shape;186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opa para adolescentes - Inicio | Facebook" id="187" name="Google Shape;187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opa para adolescentes - Inicio | Facebook" id="188" name="Google Shape;188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dumentaria para adolescentes, clearance 80% off - advobue.ch" id="189" name="Google Shape;18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8" y="1357298"/>
            <a:ext cx="1643074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 Marcas de Moda Juvenil que los adolescentes aman!" id="190" name="Google Shape;19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928934"/>
            <a:ext cx="2573340" cy="1714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s 30 mejores realities de la historia vistos en España" id="191" name="Google Shape;19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5451166"/>
            <a:ext cx="2500298" cy="140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 rotWithShape="1">
          <a:blip r:embed="rId8">
            <a:alphaModFix/>
          </a:blip>
          <a:srcRect b="22726" l="4630" r="0" t="0"/>
          <a:stretch/>
        </p:blipFill>
        <p:spPr>
          <a:xfrm>
            <a:off x="6908411" y="4857760"/>
            <a:ext cx="2235589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é es el test de Bechdel?" id="193" name="Google Shape;193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4423315"/>
            <a:ext cx="3714776" cy="243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/>
          <p:nvPr/>
        </p:nvSpPr>
        <p:spPr>
          <a:xfrm>
            <a:off x="6429356" y="0"/>
            <a:ext cx="2714644" cy="35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Ropa, juguetes, libros, cuentos, cómics, series…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>
            <p:ph idx="1" type="body"/>
          </p:nvPr>
        </p:nvSpPr>
        <p:spPr>
          <a:xfrm>
            <a:off x="3143240" y="1643050"/>
            <a:ext cx="2286016" cy="107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Komunak.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Aldagelak.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Patioak</a:t>
            </a:r>
            <a:endParaRPr sz="2800"/>
          </a:p>
        </p:txBody>
      </p:sp>
      <p:sp>
        <p:nvSpPr>
          <p:cNvPr id="200" name="Google Shape;200;p12"/>
          <p:cNvSpPr txBox="1"/>
          <p:nvPr/>
        </p:nvSpPr>
        <p:spPr>
          <a:xfrm>
            <a:off x="714348" y="0"/>
            <a:ext cx="792961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Espazio esanguratsuak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Espacios significativos</a:t>
            </a:r>
            <a:endParaRPr i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inilo decorativo Servicio tornillo tuerca | La tienda de las Pegatinas"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736"/>
            <a:ext cx="3000364" cy="1963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 qué las puertas de los baños públicos no llegan al suelo? - Blog de  Eurosanex" id="202" name="Google Shape;20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14794"/>
            <a:ext cx="3357553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ñal pictograma en acero inox Ø 75mm No.8486 Baño silla de ruedas :  Amazon.es: Bricolaje y herramientas" id="203" name="Google Shape;203;p12"/>
          <p:cNvPicPr preferRelativeResize="0"/>
          <p:nvPr/>
        </p:nvPicPr>
        <p:blipFill rotWithShape="1">
          <a:blip r:embed="rId5">
            <a:alphaModFix/>
          </a:blip>
          <a:srcRect b="0" l="0" r="51665" t="51667"/>
          <a:stretch/>
        </p:blipFill>
        <p:spPr>
          <a:xfrm>
            <a:off x="571472" y="3071810"/>
            <a:ext cx="1857415" cy="1571636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maña eta Urkiko eskoletako patioak zabalduko dituzte arratsaldez, eskola-orduetatik  kanpo - etakitto.eus" id="204" name="Google Shape;20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9190" y="3761404"/>
            <a:ext cx="4214810" cy="3096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/>
        </p:nvSpPr>
        <p:spPr>
          <a:xfrm>
            <a:off x="5500694" y="2500306"/>
            <a:ext cx="2286016" cy="107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i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Baños</a:t>
            </a:r>
            <a:r>
              <a:rPr b="0" i="1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Vestuarios.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Patios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457200" y="274638"/>
            <a:ext cx="8229600" cy="172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NOLA HEZI HAUR ETA NERABEAK BERDINTASUNEAN?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Qué sabes acerca de la sexualidad?" id="211" name="Google Shape;211;p13"/>
          <p:cNvSpPr/>
          <p:nvPr/>
        </p:nvSpPr>
        <p:spPr>
          <a:xfrm>
            <a:off x="155575" y="-769938"/>
            <a:ext cx="2847975" cy="160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c-hjWr3cdyq5j3qVSBhpoCxLRT1nuBFmsHTGPhlRtuEuHIfcXvjOEb5HcrDr993rH9I837hsjN8182hTLSR4JRbWOUzYuqyvf3lZCT3wPt7pNAWpMTvZWHATIqlzM5Mrid0OJEkQR_BXBo004Hh7TrXwo1Bt_fnX50vH245ehTBjCyIr2r9riDeYYIoMVGTc=nw" id="212" name="Google Shape;2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40" y="1714488"/>
            <a:ext cx="3071834" cy="307183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571472" y="4572008"/>
            <a:ext cx="8229600" cy="172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¿CÓMO</a:t>
            </a:r>
            <a:r>
              <a:rPr b="0" i="1" lang="es-E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EDUCAR A NUESTRXS HIJXS EN IGUALDAD</a:t>
            </a:r>
            <a:r>
              <a:rPr b="0" i="1" lang="es-E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/>
          <p:nvPr>
            <p:ph idx="1" type="body"/>
          </p:nvPr>
        </p:nvSpPr>
        <p:spPr>
          <a:xfrm>
            <a:off x="0" y="1571612"/>
            <a:ext cx="7786742" cy="271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i="1" lang="es-ES" sz="28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i="1" lang="es-ES" sz="2000">
                <a:latin typeface="Times New Roman"/>
                <a:ea typeface="Times New Roman"/>
                <a:cs typeface="Times New Roman"/>
                <a:sym typeface="Times New Roman"/>
              </a:rPr>
              <a:t>Gizonek eta emakumeek, beraien joera sexuala edozein izanda ere, eskubide, aukera, tratu, betebehar, itxaropen, baliabide, kargu, espazio, denbora, eskaera eta antzeko berdinak izan ditzaten lortzea helburu duen esku-hartze prozesu hezitzailea da, generoen arteko berdintasunetik eta genero diskriminaziorik ezetik abiatzen dena</a:t>
            </a:r>
            <a:r>
              <a:rPr lang="es-ES" sz="2000">
                <a:latin typeface="Times New Roman"/>
                <a:ea typeface="Times New Roman"/>
                <a:cs typeface="Times New Roman"/>
                <a:sym typeface="Times New Roman"/>
              </a:rPr>
              <a:t> (Gonzalez eta Lomas, 2002 eta Simon, 2003tik egokitua). Hala, </a:t>
            </a:r>
            <a:r>
              <a:rPr i="1" lang="es-ES" sz="2000">
                <a:latin typeface="Times New Roman"/>
                <a:ea typeface="Times New Roman"/>
                <a:cs typeface="Times New Roman"/>
                <a:sym typeface="Times New Roman"/>
              </a:rPr>
              <a:t>justizian eta berdintasunean oinarritutako jendartea lortzea bilatzen du hezkidetzak</a:t>
            </a:r>
            <a:r>
              <a:rPr lang="es-ES" sz="2000">
                <a:latin typeface="Times New Roman"/>
                <a:ea typeface="Times New Roman"/>
                <a:cs typeface="Times New Roman"/>
                <a:sym typeface="Times New Roman"/>
              </a:rPr>
              <a:t> (Reizabal, Eldua eta Areizaga, 2015)</a:t>
            </a:r>
            <a:endParaRPr sz="1400"/>
          </a:p>
        </p:txBody>
      </p:sp>
      <p:sp>
        <p:nvSpPr>
          <p:cNvPr id="219" name="Google Shape;219;p14"/>
          <p:cNvSpPr txBox="1"/>
          <p:nvPr>
            <p:ph type="title"/>
          </p:nvPr>
        </p:nvSpPr>
        <p:spPr>
          <a:xfrm>
            <a:off x="428596" y="357166"/>
            <a:ext cx="76406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Hezkidetza</a:t>
            </a:r>
            <a:br>
              <a:rPr b="1" lang="es-ES">
                <a:latin typeface="Calibri"/>
                <a:ea typeface="Calibri"/>
                <a:cs typeface="Calibri"/>
                <a:sym typeface="Calibri"/>
              </a:rPr>
            </a:br>
            <a:r>
              <a:rPr i="1" lang="es-ES" sz="3600">
                <a:latin typeface="Calibri"/>
                <a:ea typeface="Calibri"/>
                <a:cs typeface="Calibri"/>
                <a:sym typeface="Calibri"/>
              </a:rPr>
              <a:t>Coeducación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40" y="0"/>
            <a:ext cx="1428760" cy="179295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 txBox="1"/>
          <p:nvPr/>
        </p:nvSpPr>
        <p:spPr>
          <a:xfrm>
            <a:off x="1357258" y="4571984"/>
            <a:ext cx="7786742" cy="2286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proceso de intervención educativa cuyo objetivo es conseguir que hombres y mujeres, independientemente de su orientación sexual, tengan los mismos derechos, oportunidades, trato, obligaciones, expectativas, recursos, cargos, espacios, tiempos, demandas y similares, partiendo de la igualdad de género y de la no discriminación de género.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(Gonzalez y Lomas, 2002 y adaptado de Simon, 2003). Así, la coeducación busca una sociedad basada en la justicia y la igualdad (Reizabal, Eldua y Areizaga, 2015)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>
            <p:ph type="title"/>
          </p:nvPr>
        </p:nvSpPr>
        <p:spPr>
          <a:xfrm>
            <a:off x="428596" y="2142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HEZKIDETZARAKO GAKOAK</a:t>
            </a:r>
            <a:br>
              <a:rPr b="1" lang="es-ES">
                <a:latin typeface="Calibri"/>
                <a:ea typeface="Calibri"/>
                <a:cs typeface="Calibri"/>
                <a:sym typeface="Calibri"/>
              </a:rPr>
            </a:br>
            <a:r>
              <a:rPr i="1" lang="es-ES" sz="3600">
                <a:latin typeface="Calibri"/>
                <a:ea typeface="Calibri"/>
                <a:cs typeface="Calibri"/>
                <a:sym typeface="Calibri"/>
              </a:rPr>
              <a:t>Pautas para la coeducación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 txBox="1"/>
          <p:nvPr>
            <p:ph idx="1" type="body"/>
          </p:nvPr>
        </p:nvSpPr>
        <p:spPr>
          <a:xfrm>
            <a:off x="214282" y="1500174"/>
            <a:ext cx="4786346" cy="5072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ES"/>
              <a:t>Aniztasuna balioan jarri</a:t>
            </a:r>
            <a:r>
              <a:rPr lang="es-ES"/>
              <a:t>: erreferentzialtasuna (askotariko familia ereduak, sexu izaera anitzak...)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ES"/>
              <a:t>Genero estereotipoei buruzko ikuspegi kritikoa eskaini </a:t>
            </a:r>
            <a:r>
              <a:rPr lang="es-ES"/>
              <a:t>(maskulinitate eredu hegemonikoa eta feminitate eredu tradizionala).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ES"/>
              <a:t>Iruditegi sinbolikoa zabaldu.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ES"/>
              <a:t>Autoezagutza bultzatu </a:t>
            </a:r>
            <a:r>
              <a:rPr lang="es-ES"/>
              <a:t>aukera anitzak eskainiz.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ES"/>
              <a:t>Adimen emozionala </a:t>
            </a:r>
            <a:r>
              <a:rPr lang="es-ES"/>
              <a:t>landu.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ES"/>
              <a:t>Komunikazio habileziak </a:t>
            </a:r>
            <a:r>
              <a:rPr lang="es-ES"/>
              <a:t>landu.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ES"/>
              <a:t>Haur eta nerabeen sujektu izaera aitortu</a:t>
            </a:r>
            <a:r>
              <a:rPr lang="es-ES"/>
              <a:t>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ES"/>
              <a:t>Esan eta izan</a:t>
            </a:r>
            <a:r>
              <a:rPr lang="es-ES"/>
              <a:t>: Norberari buruzko hausnarketa.</a:t>
            </a:r>
            <a:endParaRPr/>
          </a:p>
        </p:txBody>
      </p:sp>
      <p:pic>
        <p:nvPicPr>
          <p:cNvPr descr="https://lh5.googleusercontent.com/GcQ8Hx0q3o75wBPJSQmDqycWZ5KWTUZP4s-q6ow1p49ZdP9kULr6G2WmIPoT82e7ayKwm4NOuJq32hPkxDPss3tFWthw8e78aNZsqeBRLXdpPBEMMQC-rcT66Db56YdO-Z7XaTIpcpq0TgVjSfV4Aotp5qrkZHt2HJmbttdtygz7nJd2pwxLXbLN7mo7G9X8=nw" id="228" name="Google Shape;2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066" y="1500174"/>
            <a:ext cx="3500430" cy="17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5"/>
          <p:cNvSpPr txBox="1"/>
          <p:nvPr/>
        </p:nvSpPr>
        <p:spPr>
          <a:xfrm>
            <a:off x="5072066" y="3286124"/>
            <a:ext cx="4071934" cy="3571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 en valor</a:t>
            </a: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diversidad</a:t>
            </a: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referencialidad (modelos familiaren diversos, diversidad sexual...)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Ofrecer una visión crítica sobre los estereotipos de género </a:t>
            </a: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(modelos de feminidad tradicional y modelo de masculinidad hegemónica).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Ampliar en imaginario simbólico.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el autoconocimiento</a:t>
            </a: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ofreciendo diversas opciones</a:t>
            </a: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 la </a:t>
            </a: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inteligencia</a:t>
            </a: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emocional</a:t>
            </a: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 las </a:t>
            </a: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comunicación</a:t>
            </a: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 la infancia y la adolescencia</a:t>
            </a: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como sujetos activos.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Coherencia</a:t>
            </a: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Análisis</a:t>
            </a: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propias actitudes y conductas</a:t>
            </a: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/>
          <p:nvPr>
            <p:ph type="title"/>
          </p:nvPr>
        </p:nvSpPr>
        <p:spPr>
          <a:xfrm>
            <a:off x="285720" y="428604"/>
            <a:ext cx="8520600" cy="8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Calibri"/>
              <a:buNone/>
            </a:pPr>
            <a:r>
              <a:rPr lang="es-ES">
                <a:solidFill>
                  <a:srgbClr val="002060"/>
                </a:solidFill>
              </a:rPr>
              <a:t>BALIABIDEAK:</a:t>
            </a:r>
            <a:br>
              <a:rPr lang="es-ES">
                <a:solidFill>
                  <a:srgbClr val="002060"/>
                </a:solidFill>
              </a:rPr>
            </a:br>
            <a:r>
              <a:rPr lang="es-ES">
                <a:solidFill>
                  <a:srgbClr val="002060"/>
                </a:solidFill>
              </a:rPr>
              <a:t>          </a:t>
            </a:r>
            <a:r>
              <a:rPr i="1" lang="es-ES" sz="4000">
                <a:solidFill>
                  <a:srgbClr val="002060"/>
                </a:solidFill>
              </a:rPr>
              <a:t>Recursos:</a:t>
            </a:r>
            <a:endParaRPr i="1">
              <a:solidFill>
                <a:srgbClr val="002060"/>
              </a:solidFill>
            </a:endParaRPr>
          </a:p>
        </p:txBody>
      </p:sp>
      <p:sp>
        <p:nvSpPr>
          <p:cNvPr id="235" name="Google Shape;235;p16"/>
          <p:cNvSpPr txBox="1"/>
          <p:nvPr>
            <p:ph idx="1" type="body"/>
          </p:nvPr>
        </p:nvSpPr>
        <p:spPr>
          <a:xfrm>
            <a:off x="285720" y="2571744"/>
            <a:ext cx="8520600" cy="2857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2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▪"/>
            </a:pPr>
            <a:r>
              <a:rPr lang="es-ES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Sexkuntza</a:t>
            </a:r>
            <a:r>
              <a:rPr lang="es-ES" sz="1700" u="sng">
                <a:solidFill>
                  <a:schemeClr val="accent5"/>
                </a:solidFill>
              </a:rPr>
              <a:t>. </a:t>
            </a:r>
            <a:r>
              <a:rPr i="1" lang="es-ES" sz="1700" u="sng">
                <a:solidFill>
                  <a:schemeClr val="accent5"/>
                </a:solidFill>
              </a:rPr>
              <a:t>Gipuzkoako Foru Aldundia.</a:t>
            </a:r>
            <a:endParaRPr i="1" sz="1200"/>
          </a:p>
          <a:p>
            <a:pPr indent="-355600" lvl="2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</a:pPr>
            <a:r>
              <a:rPr lang="es-ES" sz="1700" u="sng">
                <a:solidFill>
                  <a:schemeClr val="hlink"/>
                </a:solidFill>
                <a:hlinkClick r:id="rId4"/>
              </a:rPr>
              <a:t>Beldur Barik</a:t>
            </a:r>
            <a:r>
              <a:rPr lang="es-ES" sz="1900">
                <a:solidFill>
                  <a:schemeClr val="dk2"/>
                </a:solidFill>
              </a:rPr>
              <a:t> eta </a:t>
            </a:r>
            <a:r>
              <a:rPr lang="es-ES" sz="1900" u="sng">
                <a:solidFill>
                  <a:schemeClr val="hlink"/>
                </a:solidFill>
                <a:hlinkClick r:id="rId5"/>
              </a:rPr>
              <a:t>NAHIKO</a:t>
            </a:r>
            <a:r>
              <a:rPr lang="es-ES" sz="1900" u="sng">
                <a:solidFill>
                  <a:schemeClr val="hlink"/>
                </a:solidFill>
              </a:rPr>
              <a:t>. </a:t>
            </a:r>
            <a:r>
              <a:rPr i="1" lang="es-ES" sz="1900" u="sng">
                <a:solidFill>
                  <a:schemeClr val="hlink"/>
                </a:solidFill>
              </a:rPr>
              <a:t>Emakunde</a:t>
            </a:r>
            <a:endParaRPr/>
          </a:p>
          <a:p>
            <a:pPr indent="-355600" lvl="2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</a:pPr>
            <a:r>
              <a:rPr lang="es-ES" sz="1900" u="sng">
                <a:solidFill>
                  <a:schemeClr val="hlink"/>
                </a:solidFill>
                <a:hlinkClick r:id="rId6"/>
              </a:rPr>
              <a:t>48 libros para hacer educación sexual con peques desde la infancia</a:t>
            </a:r>
            <a:endParaRPr sz="1900" u="sng">
              <a:solidFill>
                <a:schemeClr val="hlink"/>
              </a:solidFill>
            </a:endParaRPr>
          </a:p>
          <a:p>
            <a:pPr indent="-355600" lvl="2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</a:pPr>
            <a:r>
              <a:rPr lang="es-ES" sz="1800" u="sng">
                <a:solidFill>
                  <a:schemeClr val="hlink"/>
                </a:solidFill>
                <a:hlinkClick r:id="rId7"/>
              </a:rPr>
              <a:t>Sexu-heziketa: Kalitatezko harremanen alde.</a:t>
            </a:r>
            <a:r>
              <a:rPr lang="es-ES" sz="1800" u="sng">
                <a:solidFill>
                  <a:schemeClr val="hlink"/>
                </a:solidFill>
              </a:rPr>
              <a:t> </a:t>
            </a:r>
            <a:r>
              <a:rPr i="1" lang="es-ES" sz="1800" u="sng">
                <a:solidFill>
                  <a:schemeClr val="hlink"/>
                </a:solidFill>
              </a:rPr>
              <a:t>Gazteen Euskal Behatokia.</a:t>
            </a:r>
            <a:endParaRPr/>
          </a:p>
          <a:p>
            <a:pPr indent="-228600" lvl="2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descr="Hezkuntza afektibo sexuala – Berdin Berri!" id="236" name="Google Shape;23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43570" y="857232"/>
            <a:ext cx="2214546" cy="2637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Palabra de madera – Eskerrik asko (Euskera) – Evyre Scrap" id="242" name="Google Shape;2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0722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7"/>
          <p:cNvGrpSpPr/>
          <p:nvPr/>
        </p:nvGrpSpPr>
        <p:grpSpPr>
          <a:xfrm>
            <a:off x="1071538" y="4845594"/>
            <a:ext cx="6929487" cy="2012406"/>
            <a:chOff x="1000099" y="3929066"/>
            <a:chExt cx="6929487" cy="2012406"/>
          </a:xfrm>
        </p:grpSpPr>
        <p:pic>
          <p:nvPicPr>
            <p:cNvPr descr="Haurtzaro | Ikastolen Elkartea" id="244" name="Google Shape;24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0099" y="3929066"/>
              <a:ext cx="3121839" cy="192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ider2.jpeg" id="245" name="Google Shape;24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43570" y="3929066"/>
              <a:ext cx="1476990" cy="164305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46" name="Google Shape;246;p17"/>
            <p:cNvSpPr txBox="1"/>
            <p:nvPr/>
          </p:nvSpPr>
          <p:spPr>
            <a:xfrm>
              <a:off x="5214942" y="5572140"/>
              <a:ext cx="27146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Eider Goiburu Moreno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457200" y="274638"/>
            <a:ext cx="8229600" cy="172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GAUR EGUN BERDINTASUNEAN HEZTEN DA FAMILIETAN?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Qué sabes acerca de la sexualidad?" id="103" name="Google Shape;103;p2"/>
          <p:cNvSpPr/>
          <p:nvPr/>
        </p:nvSpPr>
        <p:spPr>
          <a:xfrm>
            <a:off x="155575" y="-769938"/>
            <a:ext cx="2847975" cy="160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c-hjWr3cdyq5j3qVSBhpoCxLRT1nuBFmsHTGPhlRtuEuHIfcXvjOEb5HcrDr993rH9I837hsjN8182hTLSR4JRbWOUzYuqyvf3lZCT3wPt7pNAWpMTvZWHATIqlzM5Mrid0OJEkQR_BXBo004Hh7TrXwo1Bt_fnX50vH245ehTBjCyIr2r9riDeYYIoMVGTc=nw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8926" y="1714488"/>
            <a:ext cx="3500462" cy="350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571472" y="4929198"/>
            <a:ext cx="8229600" cy="172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 lnSpcReduction="2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1" lang="es-E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¿Hoy</a:t>
            </a:r>
            <a:r>
              <a:rPr b="0" i="1" lang="es-E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día educamos en igualdad en nuestras familias?</a:t>
            </a:r>
            <a:endParaRPr b="0" i="1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571472" y="714356"/>
            <a:ext cx="79296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BETI EGITEN DUGU GENERO-HEZIKETA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GURE JARRERA ETA JOKABIDEEKIN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nero-ikuspegia lantzen - Ahotsak.eus"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70" y="1928802"/>
            <a:ext cx="5000660" cy="289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642910" y="5143512"/>
            <a:ext cx="79296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 educamos en género a través de nuestras actitudes y comportamientos.</a:t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1277" l="25840" r="29447" t="16887"/>
          <a:stretch/>
        </p:blipFill>
        <p:spPr>
          <a:xfrm>
            <a:off x="1142976" y="1500174"/>
            <a:ext cx="7000924" cy="4249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428596" y="5929331"/>
            <a:ext cx="8229600" cy="428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Iturria: STEILAS (2015). </a:t>
            </a:r>
            <a:r>
              <a:rPr i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Genero eta aniztasun sexualerako gida</a:t>
            </a: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1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1357290" y="285728"/>
            <a:ext cx="657229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GIZA IZATE SEXUALA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2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Hecho sexual humano</a:t>
            </a:r>
            <a:endParaRPr i="1" sz="32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Calibri"/>
              <a:buNone/>
            </a:pPr>
            <a:r>
              <a:rPr b="1" lang="es-ES" sz="3600">
                <a:solidFill>
                  <a:srgbClr val="953734"/>
                </a:solidFill>
              </a:rPr>
              <a:t>FEMINITATE ETA MASKULINITATE </a:t>
            </a:r>
            <a:br>
              <a:rPr b="1" lang="es-ES" sz="3600">
                <a:solidFill>
                  <a:srgbClr val="953734"/>
                </a:solidFill>
              </a:rPr>
            </a:br>
            <a:r>
              <a:rPr b="1" lang="es-ES" sz="3600">
                <a:solidFill>
                  <a:srgbClr val="953734"/>
                </a:solidFill>
              </a:rPr>
              <a:t>EREDUAK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0" y="1571612"/>
            <a:ext cx="9144000" cy="499269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Dinamikoak / </a:t>
            </a:r>
            <a:r>
              <a:rPr b="0" i="1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Dinámicos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b="0" i="0" lang="es-E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Interde-pendenteak/ </a:t>
            </a:r>
            <a:r>
              <a:rPr b="0" i="1" lang="es-E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Interdependientes</a:t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Eraikuntza soziala/ </a:t>
            </a:r>
            <a:r>
              <a:rPr b="0" i="1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Construcción social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 rot="-5400000">
            <a:off x="-2607479" y="3107521"/>
            <a:ext cx="63579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Calibri"/>
              <a:buNone/>
            </a:pPr>
            <a:r>
              <a:rPr i="1" lang="es-ES" sz="36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MODELOS DE FEMINIDAD Y MASCULINIDAD</a:t>
            </a:r>
            <a:endParaRPr i="1" sz="3600" u="none" cap="none" strike="noStrike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Calibri"/>
              <a:buNone/>
            </a:pPr>
            <a:r>
              <a:rPr b="1" lang="es-ES" sz="3600">
                <a:solidFill>
                  <a:srgbClr val="953734"/>
                </a:solidFill>
              </a:rPr>
              <a:t>FEMINITATE EREDU TRADIZIONALA</a:t>
            </a:r>
            <a:endParaRPr/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1785918" y="1357298"/>
            <a:ext cx="7143800" cy="254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Eremu pribatua / </a:t>
            </a:r>
            <a:r>
              <a:rPr i="1" lang="es-ES" sz="2800"/>
              <a:t>Espacio privado</a:t>
            </a:r>
            <a:r>
              <a:rPr lang="es-ES"/>
              <a:t>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Amatasuna-Zaintza / </a:t>
            </a:r>
            <a:r>
              <a:rPr i="1" lang="es-ES" sz="2600"/>
              <a:t>Maternidad-Cuidados.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Heteroaraua / </a:t>
            </a:r>
            <a:r>
              <a:rPr i="1" lang="es-ES" sz="2400"/>
              <a:t>Heteronormatividad.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Edertasuna / </a:t>
            </a:r>
            <a:r>
              <a:rPr i="1" lang="es-ES" sz="2400"/>
              <a:t>Belleza.</a:t>
            </a:r>
            <a:endParaRPr i="1"/>
          </a:p>
        </p:txBody>
      </p:sp>
      <p:sp>
        <p:nvSpPr>
          <p:cNvPr descr="Feminidad: La Nueva Contracultura | by Turn Right | Turn Right | Medium" id="133" name="Google Shape;133;p6"/>
          <p:cNvSpPr/>
          <p:nvPr/>
        </p:nvSpPr>
        <p:spPr>
          <a:xfrm>
            <a:off x="155575" y="-776288"/>
            <a:ext cx="2819400" cy="1628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Feminidad: La Nueva Contracultura | by Turn Right | Turn Right | Medium" id="134" name="Google Shape;134;p6"/>
          <p:cNvSpPr/>
          <p:nvPr/>
        </p:nvSpPr>
        <p:spPr>
          <a:xfrm>
            <a:off x="155575" y="-776288"/>
            <a:ext cx="2819400" cy="1628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ómo ser femenina - 8 pasos"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8" y="3819526"/>
            <a:ext cx="4143372" cy="3038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 rot="-5400000">
            <a:off x="-2250301" y="3178971"/>
            <a:ext cx="56436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Calibri"/>
              <a:buNone/>
            </a:pPr>
            <a:r>
              <a:rPr i="1" lang="es-ES" sz="36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i="1" lang="es-ES" sz="36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DE FEMINIDAD TRADICIONAL</a:t>
            </a:r>
            <a:endParaRPr i="1" sz="3600" u="none" cap="none" strike="noStrike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Calibri"/>
              <a:buNone/>
            </a:pPr>
            <a:r>
              <a:rPr b="1" lang="es-ES" sz="3600">
                <a:solidFill>
                  <a:srgbClr val="953734"/>
                </a:solidFill>
              </a:rPr>
              <a:t>MASKULINITATE EREDU HEGEMONIKOA</a:t>
            </a:r>
            <a:endParaRPr/>
          </a:p>
        </p:txBody>
      </p:sp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1214414" y="1285860"/>
            <a:ext cx="6929486" cy="254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Boterea / </a:t>
            </a:r>
            <a:r>
              <a:rPr i="1" lang="es-ES" sz="2600"/>
              <a:t>Poder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Indarkeria / </a:t>
            </a:r>
            <a:r>
              <a:rPr i="1" lang="es-ES" sz="2600"/>
              <a:t>Violencia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Heteroaraua / </a:t>
            </a:r>
            <a:r>
              <a:rPr i="1" lang="es-ES" sz="2600"/>
              <a:t>Heteronormatividad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Homosoziabilitatea / </a:t>
            </a:r>
            <a:r>
              <a:rPr i="1" lang="es-ES" sz="2800"/>
              <a:t>Homosociabilidad</a:t>
            </a:r>
            <a:endParaRPr i="1"/>
          </a:p>
        </p:txBody>
      </p:sp>
      <p:pic>
        <p:nvPicPr>
          <p:cNvPr descr="Reglas de estilo básicas para hombre | Lolita Moda"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9954" y="3857627"/>
            <a:ext cx="4434045" cy="300037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4" name="Google Shape;144;p7"/>
          <p:cNvSpPr txBox="1"/>
          <p:nvPr/>
        </p:nvSpPr>
        <p:spPr>
          <a:xfrm rot="-5400000">
            <a:off x="-2393165" y="3321835"/>
            <a:ext cx="592933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Calibri"/>
              <a:buNone/>
            </a:pPr>
            <a:r>
              <a:rPr i="1" lang="es-ES" sz="36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i="1" lang="es-ES" sz="36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HEGEMÓNICO DE MASCULINIDAD</a:t>
            </a:r>
            <a:endParaRPr i="1" sz="3600" u="none" cap="none" strike="noStrike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214282" y="642918"/>
            <a:ext cx="8229600" cy="192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Genero sozializazioa</a:t>
            </a:r>
            <a:br>
              <a:rPr b="1" lang="es-ES">
                <a:latin typeface="Calibri"/>
                <a:ea typeface="Calibri"/>
                <a:cs typeface="Calibri"/>
                <a:sym typeface="Calibri"/>
              </a:rPr>
            </a:b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i="1" lang="es-ES" sz="4000">
                <a:latin typeface="Calibri"/>
                <a:ea typeface="Calibri"/>
                <a:cs typeface="Calibri"/>
                <a:sym typeface="Calibri"/>
              </a:rPr>
              <a:t>Socialización de género</a:t>
            </a:r>
            <a:br>
              <a:rPr b="1" lang="es-ES">
                <a:latin typeface="Calibri"/>
                <a:ea typeface="Calibri"/>
                <a:cs typeface="Calibri"/>
                <a:sym typeface="Calibri"/>
              </a:rPr>
            </a:b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>
            <p:ph idx="1" type="body"/>
          </p:nvPr>
        </p:nvSpPr>
        <p:spPr>
          <a:xfrm>
            <a:off x="500034" y="3000372"/>
            <a:ext cx="8143932" cy="3000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Eredu errealak / </a:t>
            </a:r>
            <a:r>
              <a:rPr i="1" lang="es-ES" sz="2400"/>
              <a:t>Modelos reales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Eredu sinbolikoak / </a:t>
            </a:r>
            <a:r>
              <a:rPr i="1" lang="es-ES" sz="2400"/>
              <a:t>Modelos simbólicos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Bitartekariak / </a:t>
            </a:r>
            <a:r>
              <a:rPr i="1" lang="es-ES" sz="2400"/>
              <a:t>Mediadores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Espazio esanguratsuak / </a:t>
            </a:r>
            <a:r>
              <a:rPr i="1" lang="es-ES" sz="2400"/>
              <a:t>Espacios significativos</a:t>
            </a:r>
            <a:endParaRPr i="1"/>
          </a:p>
        </p:txBody>
      </p:sp>
      <p:pic>
        <p:nvPicPr>
          <p:cNvPr descr="HEZKIDETZA | Azpeitiko Ikastola"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875" y="0"/>
            <a:ext cx="3667125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Eredu errealak</a:t>
            </a:r>
            <a:br>
              <a:rPr b="1" lang="es-ES">
                <a:latin typeface="Calibri"/>
                <a:ea typeface="Calibri"/>
                <a:cs typeface="Calibri"/>
                <a:sym typeface="Calibri"/>
              </a:rPr>
            </a:br>
            <a:r>
              <a:rPr i="1" lang="es-ES" sz="3600">
                <a:latin typeface="Calibri"/>
                <a:ea typeface="Calibri"/>
                <a:cs typeface="Calibri"/>
                <a:sym typeface="Calibri"/>
              </a:rPr>
              <a:t>Modelos reales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285720" y="4500570"/>
            <a:ext cx="8572560" cy="1928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Familiak / </a:t>
            </a:r>
            <a:r>
              <a:rPr i="1" lang="es-ES" sz="2600"/>
              <a:t>Familias</a:t>
            </a:r>
            <a:endParaRPr i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Irakasleak / </a:t>
            </a:r>
            <a:r>
              <a:rPr i="1" lang="es-ES" sz="2600"/>
              <a:t>Profesorado</a:t>
            </a:r>
            <a:endParaRPr i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Inguruko pertsona errealak / </a:t>
            </a:r>
            <a:r>
              <a:rPr i="1" lang="es-ES" sz="2600"/>
              <a:t>Personas reales del entorno</a:t>
            </a:r>
            <a:endParaRPr i="1"/>
          </a:p>
        </p:txBody>
      </p:sp>
      <p:pic>
        <p:nvPicPr>
          <p:cNvPr descr="Familias modernas: Cuentos para hablar de diversidad familiar - BLOG LIBROS  DE PSICOLOGÍA"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66" y="1357298"/>
            <a:ext cx="6334106" cy="295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2021-05-05T07:22:12Z</dcterms:created>
  <dc:creator>Usuario</dc:creator>
</cp:coreProperties>
</file>